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59" r:id="rId7"/>
    <p:sldId id="260" r:id="rId8"/>
    <p:sldId id="261" r:id="rId9"/>
    <p:sldId id="262" r:id="rId10"/>
    <p:sldId id="263" r:id="rId11"/>
    <p:sldId id="267" r:id="rId12"/>
    <p:sldId id="264"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059A6A9-0EB1-4272-96B7-660A6AC0151E}" type="datetimeFigureOut">
              <a:rPr lang="id-ID" smtClean="0"/>
              <a:pPr/>
              <a:t>06/03/2017</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C86C48-9ACE-4881-93D7-BFACBD887B5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9A6A9-0EB1-4272-96B7-660A6AC0151E}" type="datetimeFigureOut">
              <a:rPr lang="id-ID" smtClean="0"/>
              <a:pPr/>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C86C48-9ACE-4881-93D7-BFACBD887B5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9A6A9-0EB1-4272-96B7-660A6AC0151E}" type="datetimeFigureOut">
              <a:rPr lang="id-ID" smtClean="0"/>
              <a:pPr/>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C86C48-9ACE-4881-93D7-BFACBD887B5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059A6A9-0EB1-4272-96B7-660A6AC0151E}" type="datetimeFigureOut">
              <a:rPr lang="id-ID" smtClean="0"/>
              <a:pPr/>
              <a:t>06/03/2017</a:t>
            </a:fld>
            <a:endParaRPr lang="id-ID"/>
          </a:p>
        </p:txBody>
      </p:sp>
      <p:sp>
        <p:nvSpPr>
          <p:cNvPr id="9" name="Slide Number Placeholder 8"/>
          <p:cNvSpPr>
            <a:spLocks noGrp="1"/>
          </p:cNvSpPr>
          <p:nvPr>
            <p:ph type="sldNum" sz="quarter" idx="15"/>
          </p:nvPr>
        </p:nvSpPr>
        <p:spPr/>
        <p:txBody>
          <a:bodyPr rtlCol="0"/>
          <a:lstStyle/>
          <a:p>
            <a:fld id="{D2C86C48-9ACE-4881-93D7-BFACBD887B5B}"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59A6A9-0EB1-4272-96B7-660A6AC0151E}" type="datetimeFigureOut">
              <a:rPr lang="id-ID" smtClean="0"/>
              <a:pPr/>
              <a:t>06/03/2017</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C86C48-9ACE-4881-93D7-BFACBD887B5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59A6A9-0EB1-4272-96B7-660A6AC0151E}" type="datetimeFigureOut">
              <a:rPr lang="id-ID" smtClean="0"/>
              <a:pPr/>
              <a:t>06/03/2017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C86C48-9ACE-4881-93D7-BFACBD887B5B}"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59A6A9-0EB1-4272-96B7-660A6AC0151E}" type="datetimeFigureOut">
              <a:rPr lang="id-ID" smtClean="0"/>
              <a:pPr/>
              <a:t>06/03/2017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2C86C48-9ACE-4881-93D7-BFACBD887B5B}"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59A6A9-0EB1-4272-96B7-660A6AC0151E}" type="datetimeFigureOut">
              <a:rPr lang="id-ID" smtClean="0"/>
              <a:pPr/>
              <a:t>06/03/2017</a:t>
            </a:fld>
            <a:endParaRPr lang="id-ID"/>
          </a:p>
        </p:txBody>
      </p:sp>
      <p:sp>
        <p:nvSpPr>
          <p:cNvPr id="7" name="Slide Number Placeholder 6"/>
          <p:cNvSpPr>
            <a:spLocks noGrp="1"/>
          </p:cNvSpPr>
          <p:nvPr>
            <p:ph type="sldNum" sz="quarter" idx="11"/>
          </p:nvPr>
        </p:nvSpPr>
        <p:spPr/>
        <p:txBody>
          <a:bodyPr rtlCol="0"/>
          <a:lstStyle/>
          <a:p>
            <a:fld id="{D2C86C48-9ACE-4881-93D7-BFACBD887B5B}"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9A6A9-0EB1-4272-96B7-660A6AC0151E}" type="datetimeFigureOut">
              <a:rPr lang="id-ID" smtClean="0"/>
              <a:pPr/>
              <a:t>06/03/2017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2C86C48-9ACE-4881-93D7-BFACBD887B5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059A6A9-0EB1-4272-96B7-660A6AC0151E}" type="datetimeFigureOut">
              <a:rPr lang="id-ID" smtClean="0"/>
              <a:pPr/>
              <a:t>06/03/2017</a:t>
            </a:fld>
            <a:endParaRPr lang="id-ID"/>
          </a:p>
        </p:txBody>
      </p:sp>
      <p:sp>
        <p:nvSpPr>
          <p:cNvPr id="22" name="Slide Number Placeholder 21"/>
          <p:cNvSpPr>
            <a:spLocks noGrp="1"/>
          </p:cNvSpPr>
          <p:nvPr>
            <p:ph type="sldNum" sz="quarter" idx="15"/>
          </p:nvPr>
        </p:nvSpPr>
        <p:spPr/>
        <p:txBody>
          <a:bodyPr rtlCol="0"/>
          <a:lstStyle/>
          <a:p>
            <a:fld id="{D2C86C48-9ACE-4881-93D7-BFACBD887B5B}"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059A6A9-0EB1-4272-96B7-660A6AC0151E}" type="datetimeFigureOut">
              <a:rPr lang="id-ID" smtClean="0"/>
              <a:pPr/>
              <a:t>06/03/2017</a:t>
            </a:fld>
            <a:endParaRPr lang="id-ID"/>
          </a:p>
        </p:txBody>
      </p:sp>
      <p:sp>
        <p:nvSpPr>
          <p:cNvPr id="18" name="Slide Number Placeholder 17"/>
          <p:cNvSpPr>
            <a:spLocks noGrp="1"/>
          </p:cNvSpPr>
          <p:nvPr>
            <p:ph type="sldNum" sz="quarter" idx="11"/>
          </p:nvPr>
        </p:nvSpPr>
        <p:spPr/>
        <p:txBody>
          <a:bodyPr rtlCol="0"/>
          <a:lstStyle/>
          <a:p>
            <a:fld id="{D2C86C48-9ACE-4881-93D7-BFACBD887B5B}"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59A6A9-0EB1-4272-96B7-660A6AC0151E}" type="datetimeFigureOut">
              <a:rPr lang="id-ID" smtClean="0"/>
              <a:pPr/>
              <a:t>06/03/2017</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C86C48-9ACE-4881-93D7-BFACBD887B5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755626"/>
          </a:xfrm>
        </p:spPr>
        <p:txBody>
          <a:bodyPr>
            <a:normAutofit/>
          </a:bodyPr>
          <a:lstStyle/>
          <a:p>
            <a:pPr algn="ctr"/>
            <a:r>
              <a:rPr lang="id-ID" sz="3600" b="1" dirty="0" smtClean="0"/>
              <a:t>Pembukuan dan Pencatatan</a:t>
            </a:r>
            <a:br>
              <a:rPr lang="id-ID" sz="3600" b="1" dirty="0" smtClean="0"/>
            </a:br>
            <a:r>
              <a:rPr lang="id-ID" sz="3600" b="1" dirty="0" smtClean="0"/>
              <a:t>&amp;</a:t>
            </a:r>
            <a:br>
              <a:rPr lang="id-ID" sz="3600" b="1" dirty="0" smtClean="0"/>
            </a:br>
            <a:r>
              <a:rPr lang="id-ID" sz="3600" b="1" dirty="0" smtClean="0"/>
              <a:t>Laporan Keuangan Fiskal</a:t>
            </a:r>
            <a:endParaRPr lang="id-ID" sz="3600" b="1" dirty="0"/>
          </a:p>
        </p:txBody>
      </p:sp>
      <p:sp>
        <p:nvSpPr>
          <p:cNvPr id="3" name="Subtitle 2"/>
          <p:cNvSpPr>
            <a:spLocks noGrp="1"/>
          </p:cNvSpPr>
          <p:nvPr>
            <p:ph type="subTitle" idx="1"/>
          </p:nvPr>
        </p:nvSpPr>
        <p:spPr>
          <a:xfrm>
            <a:off x="1371600" y="4437112"/>
            <a:ext cx="6400800" cy="1201688"/>
          </a:xfrm>
        </p:spPr>
        <p:txBody>
          <a:bodyPr/>
          <a:lstStyle/>
          <a:p>
            <a:pPr algn="r"/>
            <a:r>
              <a:rPr lang="id-ID" dirty="0" smtClean="0"/>
              <a:t>HARIRI, SE., M.Ak</a:t>
            </a:r>
          </a:p>
          <a:p>
            <a:pPr algn="r"/>
            <a:r>
              <a:rPr lang="id-ID" dirty="0" smtClean="0"/>
              <a:t>Universitas Islam Malang</a:t>
            </a:r>
          </a:p>
          <a:p>
            <a:pPr algn="r"/>
            <a:r>
              <a:rPr lang="id-ID" dirty="0" smtClean="0"/>
              <a:t>2017</a:t>
            </a:r>
            <a:endParaRPr lang="id-ID" dirty="0"/>
          </a:p>
        </p:txBody>
      </p:sp>
      <p:sp>
        <p:nvSpPr>
          <p:cNvPr id="4" name="Oval 3"/>
          <p:cNvSpPr/>
          <p:nvPr/>
        </p:nvSpPr>
        <p:spPr>
          <a:xfrm>
            <a:off x="3563888" y="908720"/>
            <a:ext cx="216024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1 &amp; 2</a:t>
            </a:r>
            <a:endParaRPr lang="id-ID" dirty="0"/>
          </a:p>
        </p:txBody>
      </p:sp>
    </p:spTree>
    <p:extLst>
      <p:ext uri="{BB962C8B-B14F-4D97-AF65-F5344CB8AC3E}">
        <p14:creationId xmlns:p14="http://schemas.microsoft.com/office/powerpoint/2010/main" val="1428037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Pencatatan sebagai dasar penggunaan norma penghitungan penghasilan</a:t>
            </a:r>
          </a:p>
          <a:p>
            <a:pPr>
              <a:buNone/>
            </a:pPr>
            <a:r>
              <a:rPr lang="id-ID" dirty="0" smtClean="0"/>
              <a:t>	Norma penghitungan penghasilan digunakan sebagai pedoman menentukan besarnya penghasilan neto dan pedoman tersebut dilakukan dalam hal:</a:t>
            </a:r>
          </a:p>
          <a:p>
            <a:pPr marL="457200" indent="-457200">
              <a:buFont typeface="+mj-lt"/>
              <a:buAutoNum type="arabicPeriod"/>
            </a:pPr>
            <a:r>
              <a:rPr lang="id-ID" dirty="0" smtClean="0"/>
              <a:t>Tidak terdapat dasar penghitungan yang lebih baik yaitu pembukuan yang lengkap; atau</a:t>
            </a:r>
          </a:p>
          <a:p>
            <a:pPr marL="457200" indent="-457200">
              <a:buFont typeface="+mj-lt"/>
              <a:buAutoNum type="arabicPeriod"/>
            </a:pPr>
            <a:r>
              <a:rPr lang="id-ID" dirty="0" smtClean="0"/>
              <a:t>Pembukuan atau catatan peredaran bruto WP ternyata diselenggarakan secara tidak benar.</a:t>
            </a:r>
            <a:endParaRPr lang="id-ID" dirty="0"/>
          </a:p>
        </p:txBody>
      </p:sp>
    </p:spTree>
    <p:extLst>
      <p:ext uri="{BB962C8B-B14F-4D97-AF65-F5344CB8AC3E}">
        <p14:creationId xmlns:p14="http://schemas.microsoft.com/office/powerpoint/2010/main" val="395513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Pengecualian dan sanksi dari kewajiban pembukuan</a:t>
            </a:r>
          </a:p>
          <a:p>
            <a:pPr>
              <a:buNone/>
            </a:pPr>
            <a:r>
              <a:rPr lang="id-ID" dirty="0" smtClean="0"/>
              <a:t>	Pengecualian kewajiban menyelenggarakan pembukuan tetapi wajib melakukan pencatatan adalah terhadap WP orang pribadi yang melakukan kegiatan usaha atau pekerjaan bebas yang menurut ketentuan peraturan perundang-undangan perpajakan diperbolehkan menghitung penghasilan neto dengan menggunakan norma penghitungan penghasilan neto dan WP orang pribadi yang tidak melakukan kegiatan usaha atau pekerjaan bebas.</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endParaRPr lang="id-ID" dirty="0"/>
          </a:p>
        </p:txBody>
      </p:sp>
      <p:sp>
        <p:nvSpPr>
          <p:cNvPr id="3" name="Content Placeholder 2"/>
          <p:cNvSpPr>
            <a:spLocks noGrp="1"/>
          </p:cNvSpPr>
          <p:nvPr>
            <p:ph sz="quarter" idx="1"/>
          </p:nvPr>
        </p:nvSpPr>
        <p:spPr>
          <a:xfrm>
            <a:off x="457200" y="1098428"/>
            <a:ext cx="7467600" cy="5402406"/>
          </a:xfrm>
        </p:spPr>
        <p:txBody>
          <a:bodyPr>
            <a:normAutofit fontScale="92500" lnSpcReduction="20000"/>
          </a:bodyPr>
          <a:lstStyle/>
          <a:p>
            <a:pPr>
              <a:buNone/>
            </a:pPr>
            <a:r>
              <a:rPr lang="id-ID" dirty="0" smtClean="0"/>
              <a:t>Dalam Pasal 39 UU KUP setiap orang yang dengan sengaja:</a:t>
            </a:r>
          </a:p>
          <a:p>
            <a:pPr marL="457200" indent="-457200">
              <a:buFont typeface="+mj-lt"/>
              <a:buAutoNum type="arabicPeriod"/>
            </a:pPr>
            <a:r>
              <a:rPr lang="id-ID" dirty="0" smtClean="0"/>
              <a:t>Memperlihatkan pembukuan, pencatatan, atau dokumen lain yang palsu atau dipalsukan seolah-olah benar;</a:t>
            </a:r>
          </a:p>
          <a:p>
            <a:pPr marL="457200" indent="-457200">
              <a:buFont typeface="+mj-lt"/>
              <a:buAutoNum type="arabicPeriod"/>
            </a:pPr>
            <a:r>
              <a:rPr lang="id-ID" dirty="0" smtClean="0"/>
              <a:t>Tidak menyelenggarakan pembukuan atau pencatatan, tidak memperlihatkan atau tidak meminjamkan buku, catatan, atau dokumen lainnya.</a:t>
            </a:r>
          </a:p>
          <a:p>
            <a:pPr marL="457200" indent="-457200">
              <a:buNone/>
            </a:pPr>
            <a:r>
              <a:rPr lang="id-ID" dirty="0" smtClean="0"/>
              <a:t>Sanksi pidana bagi WP yang dengan sengaja tidak menyelenggarakan pembukuan atau menyelenggarkan pembukuan dengan tidak benar sehingga menimbulkan kerugian bagi negara. </a:t>
            </a:r>
          </a:p>
          <a:p>
            <a:pPr marL="457200" indent="-457200">
              <a:buNone/>
            </a:pPr>
            <a:r>
              <a:rPr lang="id-ID" dirty="0" smtClean="0"/>
              <a:t>Sangsi tersebut berupa pidana penjara paling sedikit 6 bulan dan paling lama 6 tahun dan denda paling sedikit 2 kali jumlah pajak terutang yang tidak/kurang bayar dan paling banyak 4 kali jumlah pajak terutang yang tidak/kurang bayar.</a:t>
            </a:r>
            <a:endParaRPr lang="id-ID" dirty="0"/>
          </a:p>
        </p:txBody>
      </p:sp>
    </p:spTree>
    <p:extLst>
      <p:ext uri="{BB962C8B-B14F-4D97-AF65-F5344CB8AC3E}">
        <p14:creationId xmlns:p14="http://schemas.microsoft.com/office/powerpoint/2010/main" val="109191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b="1" dirty="0" smtClean="0"/>
              <a:t>Prinsip dasar akuntansi</a:t>
            </a:r>
          </a:p>
          <a:p>
            <a:pPr>
              <a:buNone/>
            </a:pPr>
            <a:r>
              <a:rPr lang="id-ID" dirty="0" smtClean="0"/>
              <a:t>	Prinsip-prinsip dasar akuntansi mengacu pada SAK sebagai berikut:</a:t>
            </a:r>
          </a:p>
          <a:p>
            <a:pPr marL="457200" indent="-457200">
              <a:buFont typeface="+mj-lt"/>
              <a:buAutoNum type="arabicPeriod"/>
            </a:pPr>
            <a:r>
              <a:rPr lang="id-ID" dirty="0" smtClean="0"/>
              <a:t>Prinsip biaya </a:t>
            </a:r>
            <a:r>
              <a:rPr lang="id-ID" i="1" dirty="0" smtClean="0"/>
              <a:t>(cost principle)</a:t>
            </a:r>
          </a:p>
          <a:p>
            <a:pPr marL="457200" indent="-457200">
              <a:buFont typeface="+mj-lt"/>
              <a:buAutoNum type="arabicPeriod"/>
            </a:pPr>
            <a:r>
              <a:rPr lang="id-ID" dirty="0" smtClean="0"/>
              <a:t>Prinsip pendapatan </a:t>
            </a:r>
            <a:r>
              <a:rPr lang="id-ID" i="1" dirty="0" smtClean="0"/>
              <a:t>(revenue principle)</a:t>
            </a:r>
          </a:p>
          <a:p>
            <a:pPr marL="457200" indent="-457200">
              <a:buFont typeface="+mj-lt"/>
              <a:buAutoNum type="arabicPeriod"/>
            </a:pPr>
            <a:r>
              <a:rPr lang="id-ID" dirty="0" smtClean="0"/>
              <a:t>Prinsip dasar pemadanan </a:t>
            </a:r>
            <a:r>
              <a:rPr lang="id-ID" i="1" dirty="0" smtClean="0"/>
              <a:t>(matching)</a:t>
            </a:r>
          </a:p>
          <a:p>
            <a:pPr marL="457200" indent="-457200">
              <a:buFont typeface="+mj-lt"/>
              <a:buAutoNum type="arabicPeriod"/>
            </a:pPr>
            <a:r>
              <a:rPr lang="id-ID" dirty="0" smtClean="0"/>
              <a:t>Objektivitas </a:t>
            </a:r>
            <a:r>
              <a:rPr lang="id-ID" i="1" dirty="0" smtClean="0"/>
              <a:t>(objectivity)</a:t>
            </a:r>
          </a:p>
          <a:p>
            <a:pPr marL="457200" indent="-457200">
              <a:buFont typeface="+mj-lt"/>
              <a:buAutoNum type="arabicPeriod"/>
            </a:pPr>
            <a:r>
              <a:rPr lang="id-ID" dirty="0" smtClean="0"/>
              <a:t>Prinsip konsistensi </a:t>
            </a:r>
            <a:r>
              <a:rPr lang="id-ID" i="1" dirty="0" smtClean="0"/>
              <a:t>(consistency principle)</a:t>
            </a:r>
          </a:p>
          <a:p>
            <a:pPr marL="457200" indent="-457200">
              <a:buFont typeface="+mj-lt"/>
              <a:buAutoNum type="arabicPeriod"/>
            </a:pPr>
            <a:r>
              <a:rPr lang="id-ID" dirty="0" smtClean="0"/>
              <a:t>Prinsip pengungkapan penuh </a:t>
            </a:r>
            <a:r>
              <a:rPr lang="id-ID" i="1" dirty="0" smtClean="0"/>
              <a:t>(full disclosure)</a:t>
            </a:r>
          </a:p>
          <a:p>
            <a:pPr marL="457200" indent="-457200">
              <a:buFont typeface="+mj-lt"/>
              <a:buAutoNum type="arabicPeriod"/>
            </a:pPr>
            <a:r>
              <a:rPr lang="id-ID" dirty="0" smtClean="0"/>
              <a:t>Prinsip konservatisme </a:t>
            </a:r>
            <a:r>
              <a:rPr lang="id-ID" i="1" dirty="0" smtClean="0"/>
              <a:t>(conservatism principle)</a:t>
            </a:r>
          </a:p>
          <a:p>
            <a:pPr marL="457200" indent="-457200">
              <a:buFont typeface="+mj-lt"/>
              <a:buAutoNum type="arabicPeriod"/>
            </a:pPr>
            <a:r>
              <a:rPr lang="id-ID" dirty="0" smtClean="0"/>
              <a:t>Prinsip materialitas </a:t>
            </a:r>
            <a:r>
              <a:rPr lang="id-ID" i="1" dirty="0" smtClean="0"/>
              <a:t>(materiality)</a:t>
            </a:r>
          </a:p>
          <a:p>
            <a:pPr marL="457200" indent="-457200">
              <a:buFont typeface="+mj-lt"/>
              <a:buAutoNum type="arabicPeriod"/>
            </a:pPr>
            <a:r>
              <a:rPr lang="id-ID" i="1" dirty="0" smtClean="0"/>
              <a:t>Uniformity and comparability principle</a:t>
            </a:r>
            <a:endParaRPr lang="id-ID"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pPr algn="ctr"/>
            <a:r>
              <a:rPr lang="id-ID" b="1" dirty="0" smtClean="0"/>
              <a:t>Laporan Keuangan</a:t>
            </a:r>
            <a:endParaRPr lang="id-ID" b="1" dirty="0"/>
          </a:p>
        </p:txBody>
      </p:sp>
      <p:sp>
        <p:nvSpPr>
          <p:cNvPr id="3" name="Content Placeholder 2"/>
          <p:cNvSpPr>
            <a:spLocks noGrp="1"/>
          </p:cNvSpPr>
          <p:nvPr>
            <p:ph sz="quarter" idx="1"/>
          </p:nvPr>
        </p:nvSpPr>
        <p:spPr>
          <a:xfrm>
            <a:off x="457200" y="1000108"/>
            <a:ext cx="7467600" cy="5473844"/>
          </a:xfrm>
        </p:spPr>
        <p:txBody>
          <a:bodyPr>
            <a:normAutofit fontScale="92500"/>
          </a:bodyPr>
          <a:lstStyle/>
          <a:p>
            <a:r>
              <a:rPr lang="id-ID" b="1" dirty="0" smtClean="0"/>
              <a:t>Kerangka dasar penyusunan laporan keuangan</a:t>
            </a:r>
          </a:p>
          <a:p>
            <a:pPr>
              <a:buNone/>
            </a:pPr>
            <a:r>
              <a:rPr lang="id-ID" dirty="0" smtClean="0"/>
              <a:t>	Dalam penyusunan laporan keuangan fiskal sebagai solusi antara ketentuan akuntansi dan ketentuan pajak terdiri atas tiga pendekatan:</a:t>
            </a:r>
          </a:p>
          <a:p>
            <a:pPr>
              <a:buFont typeface="Wingdings" pitchFamily="2" charset="2"/>
              <a:buChar char="Ø"/>
            </a:pPr>
            <a:r>
              <a:rPr lang="id-ID" i="1" dirty="0" smtClean="0"/>
              <a:t>Pendekatan pertama,</a:t>
            </a:r>
            <a:r>
              <a:rPr lang="id-ID" dirty="0" smtClean="0"/>
              <a:t> Laporan keuangan disusun berdasarkan prinsip akuntansi, sangat diwarnai oleh ketentuan pajak. </a:t>
            </a:r>
          </a:p>
          <a:p>
            <a:pPr>
              <a:buFont typeface="Wingdings" pitchFamily="2" charset="2"/>
              <a:buChar char="Ø"/>
            </a:pPr>
            <a:r>
              <a:rPr lang="id-ID" i="1" dirty="0" smtClean="0"/>
              <a:t>Pendekatan kedua,</a:t>
            </a:r>
            <a:r>
              <a:rPr lang="id-ID" dirty="0" smtClean="0"/>
              <a:t> WP bebas menyelenggarakan pembukuannya dengan dasar prinsip dan metode akuntansinya. Laporan keuangan fiskal disusun melalui proses rekonsiliasi antara akuntansi komersial dengan akunatnsi fiskal, sehingga laporan yang dihasilkan dari </a:t>
            </a:r>
            <a:r>
              <a:rPr lang="id-ID" i="1" dirty="0" smtClean="0"/>
              <a:t>extra comptable</a:t>
            </a:r>
            <a:r>
              <a:rPr lang="id-ID" dirty="0" smtClean="0"/>
              <a:t> tersebut fungsinya hanya sebagai tambahan laporan keuangan komersial.</a:t>
            </a:r>
          </a:p>
          <a:p>
            <a:pPr>
              <a:buFont typeface="Wingdings" pitchFamily="2" charset="2"/>
              <a:buChar char="Ø"/>
            </a:pPr>
            <a:endParaRPr lang="id-ID"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Font typeface="Wingdings" pitchFamily="2" charset="2"/>
              <a:buChar char="Ø"/>
            </a:pPr>
            <a:r>
              <a:rPr lang="id-ID" i="1" dirty="0" smtClean="0"/>
              <a:t>Pendekatan ketiga</a:t>
            </a:r>
            <a:r>
              <a:rPr lang="id-ID" dirty="0" smtClean="0"/>
              <a:t>, menyatakan ketentuan perpajakan sebagai sisipan SAK atau pendekatan dengan prinsip </a:t>
            </a:r>
            <a:r>
              <a:rPr lang="id-ID" i="1" dirty="0" smtClean="0"/>
              <a:t>common basis</a:t>
            </a:r>
            <a:r>
              <a:rPr lang="id-ID" dirty="0" smtClean="0"/>
              <a:t>.</a:t>
            </a:r>
          </a:p>
          <a:p>
            <a:pPr>
              <a:buNone/>
            </a:pPr>
            <a:r>
              <a:rPr lang="id-ID" dirty="0" smtClean="0"/>
              <a:t>Kerangka dasar penyusunan dan penyajian laporan keuangan ini dimaksudkan untuk merumuskan konsep yang mendasari penyusunan dan penyajian laporan keuangan bagi pengguna laporan keuangan eksternal.</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b="1" dirty="0" smtClean="0"/>
              <a:t>Asumsi dasar dan persamaan akuntansi</a:t>
            </a:r>
            <a:r>
              <a:rPr lang="id-ID" dirty="0" smtClean="0"/>
              <a:t> </a:t>
            </a:r>
          </a:p>
          <a:p>
            <a:pPr>
              <a:buNone/>
            </a:pPr>
            <a:r>
              <a:rPr lang="id-ID" dirty="0" smtClean="0"/>
              <a:t>	Laporan keuangan disusun berdasarkan asumsi-asumsi dasar akuntansi, yaitu:</a:t>
            </a:r>
          </a:p>
          <a:p>
            <a:pPr marL="457200" indent="-457200">
              <a:buFont typeface="Wingdings" pitchFamily="2" charset="2"/>
              <a:buChar char="ü"/>
            </a:pPr>
            <a:r>
              <a:rPr lang="id-ID" dirty="0" smtClean="0"/>
              <a:t>Dasar akrual</a:t>
            </a:r>
          </a:p>
          <a:p>
            <a:pPr marL="457200" indent="-457200">
              <a:buNone/>
            </a:pPr>
            <a:r>
              <a:rPr lang="id-ID" dirty="0" smtClean="0"/>
              <a:t>	Pengaruh transaksi dan peristiwa diakui pada saat kejadian dan bukan pada saat kas atau setara kas diterima atau dibayar, serta pencatatan akuntansi dilaporkan dalam laporan keuangan pada periode bersangkutan.</a:t>
            </a:r>
          </a:p>
          <a:p>
            <a:pPr marL="457200" indent="-457200">
              <a:buFont typeface="Wingdings" pitchFamily="2" charset="2"/>
              <a:buChar char="ü"/>
            </a:pPr>
            <a:r>
              <a:rPr lang="id-ID" dirty="0" smtClean="0"/>
              <a:t>Kelangsungan usaha</a:t>
            </a:r>
          </a:p>
          <a:p>
            <a:pPr marL="457200" indent="-457200">
              <a:buNone/>
            </a:pPr>
            <a:r>
              <a:rPr lang="id-ID" dirty="0" smtClean="0"/>
              <a:t>	Penyusunan laporan keuangan pada dasarnya disusun dengan mendasarkan pada asumsi kelangsungan usaha dan akan melanjutkan usahanya di masa yang akan datang.</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Dalam akuntansi, kegiatan yang dicatat adalah kegiatan yang bersifat keuangan yang tercermin dalam transaksi usaha </a:t>
            </a:r>
            <a:r>
              <a:rPr lang="id-ID" i="1" dirty="0" smtClean="0"/>
              <a:t>(business transaction)</a:t>
            </a:r>
            <a:r>
              <a:rPr lang="id-ID" dirty="0" smtClean="0"/>
              <a:t>. Transaksi usaha tersebut dicatat menggunakan persamaan akuntansi </a:t>
            </a:r>
            <a:r>
              <a:rPr lang="id-ID" i="1" dirty="0" smtClean="0"/>
              <a:t>(accounting equation)</a:t>
            </a:r>
            <a:r>
              <a:rPr lang="id-ID" dirty="0" smtClean="0"/>
              <a:t> yang diakhiri dengan penyusunan laporan keuangan.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b="1" dirty="0" smtClean="0"/>
              <a:t>Perbedaan laporan keuangan komersial dan laporan keuangan fiskal</a:t>
            </a:r>
          </a:p>
          <a:p>
            <a:pPr>
              <a:buFont typeface="Wingdings" pitchFamily="2" charset="2"/>
              <a:buChar char="§"/>
            </a:pPr>
            <a:r>
              <a:rPr lang="id-ID" i="1" dirty="0" smtClean="0"/>
              <a:t>Laporan </a:t>
            </a:r>
            <a:r>
              <a:rPr lang="id-ID" i="1" dirty="0"/>
              <a:t>keuangan komersial</a:t>
            </a:r>
            <a:r>
              <a:rPr lang="id-ID" dirty="0"/>
              <a:t> adalah laporan yang disusun dengan prinsip akuntansi bersifat netral atau tidak memihak. </a:t>
            </a:r>
            <a:r>
              <a:rPr lang="id-ID" i="1" dirty="0"/>
              <a:t>Laporan keuangan fiskal</a:t>
            </a:r>
            <a:r>
              <a:rPr lang="id-ID" dirty="0"/>
              <a:t> adalah laporan yang disusun khusus untuk kepentingan perpajakan dengan mengindahkan semua peraturan perpajakan</a:t>
            </a:r>
            <a:r>
              <a:rPr lang="id-ID" dirty="0" smtClean="0"/>
              <a:t>.</a:t>
            </a:r>
          </a:p>
          <a:p>
            <a:pPr>
              <a:buFont typeface="Wingdings" pitchFamily="2" charset="2"/>
              <a:buChar char="§"/>
            </a:pPr>
            <a:r>
              <a:rPr lang="id-ID" i="1" dirty="0"/>
              <a:t>Laporan keuangan komersial</a:t>
            </a:r>
            <a:r>
              <a:rPr lang="id-ID" dirty="0"/>
              <a:t> </a:t>
            </a:r>
            <a:r>
              <a:rPr lang="id-ID" dirty="0" smtClean="0"/>
              <a:t>ditujukan </a:t>
            </a:r>
            <a:r>
              <a:rPr lang="id-ID" dirty="0"/>
              <a:t>untuk menilai hasil usaha </a:t>
            </a:r>
            <a:r>
              <a:rPr lang="id-ID" i="1" dirty="0"/>
              <a:t>(Income statement)</a:t>
            </a:r>
            <a:r>
              <a:rPr lang="id-ID" dirty="0"/>
              <a:t> dan keadaan keuangan  </a:t>
            </a:r>
            <a:r>
              <a:rPr lang="id-ID" i="1" dirty="0"/>
              <a:t>(Balance Sheet)</a:t>
            </a:r>
            <a:r>
              <a:rPr lang="id-ID" dirty="0"/>
              <a:t> dari satu entitas, </a:t>
            </a:r>
            <a:r>
              <a:rPr lang="id-ID" b="1" dirty="0"/>
              <a:t>sedangkan</a:t>
            </a:r>
            <a:r>
              <a:rPr lang="id-ID" dirty="0"/>
              <a:t> </a:t>
            </a:r>
            <a:r>
              <a:rPr lang="id-ID" i="1" dirty="0"/>
              <a:t>laporan keuangan fiskal</a:t>
            </a:r>
            <a:r>
              <a:rPr lang="id-ID" dirty="0"/>
              <a:t> ditujukan untuk menghitung penghasilan kena pajak dan beban pajak yang harus dibayar ke Negara.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a:buFont typeface="Wingdings" pitchFamily="2" charset="2"/>
              <a:buChar char="§"/>
            </a:pPr>
            <a:r>
              <a:rPr lang="id-ID" i="1" dirty="0"/>
              <a:t>Laporan keuangan komersil</a:t>
            </a:r>
            <a:r>
              <a:rPr lang="id-ID" dirty="0"/>
              <a:t> berdasarkan prinsip akuntansi  yang berlaku umum, yaitu Pernyataan Standar Akuntansi Keuangan (PSAK) atau standar lain, sedangkan untuk </a:t>
            </a:r>
            <a:r>
              <a:rPr lang="id-ID" i="1" dirty="0"/>
              <a:t>kepentingan fiskal</a:t>
            </a:r>
            <a:r>
              <a:rPr lang="id-ID" dirty="0"/>
              <a:t>, laporan keuangan disusun berdasarkan Undang-undang dan Peraturan </a:t>
            </a:r>
            <a:r>
              <a:rPr lang="id-ID" dirty="0" smtClean="0"/>
              <a:t>Perpajakan.</a:t>
            </a:r>
          </a:p>
          <a:p>
            <a:pPr>
              <a:buFont typeface="Wingdings" pitchFamily="2" charset="2"/>
              <a:buChar char="§"/>
            </a:pPr>
            <a:r>
              <a:rPr lang="id-ID" dirty="0"/>
              <a:t>Perbedaan penggunaan standar atau prinsip dasar dalam penyusunan Laporan Keuangan – terutama laporan rugi laba, mengakibatkan perbedaan perhitungan laba rugi suatu entitas (Wajib Pajak) antara laba rugi komersil dan laba rugi fiskal, yang akan berakibat adanya perbedaan beban pajak komersial dan beban pajak seharusnya dibayar ke Negara.</a:t>
            </a:r>
          </a:p>
        </p:txBody>
      </p:sp>
    </p:spTree>
    <p:extLst>
      <p:ext uri="{BB962C8B-B14F-4D97-AF65-F5344CB8AC3E}">
        <p14:creationId xmlns:p14="http://schemas.microsoft.com/office/powerpoint/2010/main" val="388401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Pembukuan dan Pencatatan</a:t>
            </a:r>
            <a:endParaRPr lang="id-ID" b="1" dirty="0"/>
          </a:p>
        </p:txBody>
      </p:sp>
      <p:sp>
        <p:nvSpPr>
          <p:cNvPr id="3" name="Content Placeholder 2"/>
          <p:cNvSpPr>
            <a:spLocks noGrp="1"/>
          </p:cNvSpPr>
          <p:nvPr>
            <p:ph sz="quarter" idx="1"/>
          </p:nvPr>
        </p:nvSpPr>
        <p:spPr/>
        <p:txBody>
          <a:bodyPr>
            <a:normAutofit/>
          </a:bodyPr>
          <a:lstStyle/>
          <a:p>
            <a:r>
              <a:rPr lang="id-ID" b="1" dirty="0" smtClean="0"/>
              <a:t>Pengertian Pembukuan </a:t>
            </a:r>
          </a:p>
          <a:p>
            <a:pPr marL="0" indent="0">
              <a:buNone/>
            </a:pPr>
            <a:r>
              <a:rPr lang="id-ID" dirty="0"/>
              <a:t>	</a:t>
            </a:r>
            <a:r>
              <a:rPr lang="id-ID" dirty="0" smtClean="0"/>
              <a:t>Menurut UU KUP Nomor 16 Tahun 2009 Pasal 1 angka 29 menyatakan bahwa pembukuan adalah suatu proses pencatatan yang dilakukan secara teratur untuk mengumpulkan data dan informasi keuangan yang meliputi aset, kewajiban, modal, penghasilan dan biaya, serta jumlah harga perolehan dan penyerahan barang atau jasa, yang ditutup dengan menyusun laporan keuangan berupa neraca dan laporan laba rugi untuk periode tahun pajak tersebut. </a:t>
            </a:r>
            <a:endParaRPr lang="id-ID" dirty="0"/>
          </a:p>
        </p:txBody>
      </p:sp>
    </p:spTree>
    <p:extLst>
      <p:ext uri="{BB962C8B-B14F-4D97-AF65-F5344CB8AC3E}">
        <p14:creationId xmlns:p14="http://schemas.microsoft.com/office/powerpoint/2010/main" val="3049905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Proses penyusunan laporan keuangan</a:t>
            </a:r>
          </a:p>
          <a:p>
            <a:pPr marL="0" indent="0">
              <a:buNone/>
            </a:pPr>
            <a:r>
              <a:rPr lang="id-ID" dirty="0"/>
              <a:t>Pendekatan penyusunan laporan </a:t>
            </a:r>
            <a:r>
              <a:rPr lang="id-ID" dirty="0" smtClean="0"/>
              <a:t>keuangan fiskal </a:t>
            </a:r>
            <a:r>
              <a:rPr lang="id-ID" dirty="0"/>
              <a:t>sebagai solusi antara ketentuan akuntansi dan pajak yaitu :</a:t>
            </a:r>
          </a:p>
          <a:p>
            <a:pPr>
              <a:buFont typeface="Wingdings" pitchFamily="2" charset="2"/>
              <a:buChar char="Ø"/>
            </a:pPr>
            <a:r>
              <a:rPr lang="id-ID" dirty="0" smtClean="0"/>
              <a:t>Ketentuan </a:t>
            </a:r>
            <a:r>
              <a:rPr lang="id-ID" dirty="0"/>
              <a:t>pajak secara dominan mewarnai praktek akuntansi, Dalam pendekatan ini laporan keuangan </a:t>
            </a:r>
            <a:r>
              <a:rPr lang="id-ID" dirty="0" smtClean="0"/>
              <a:t>fiskal </a:t>
            </a:r>
            <a:r>
              <a:rPr lang="id-ID" dirty="0"/>
              <a:t>murni disusun atas dasar perpajakan. Dengan demikian dalam melakukan pembukuan perusahaan menyusun laporan harus menurut ketentuan perpajakan dan menurut praktek pembukuan.</a:t>
            </a:r>
          </a:p>
        </p:txBody>
      </p:sp>
    </p:spTree>
    <p:extLst>
      <p:ext uri="{BB962C8B-B14F-4D97-AF65-F5344CB8AC3E}">
        <p14:creationId xmlns:p14="http://schemas.microsoft.com/office/powerpoint/2010/main" val="3681368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Font typeface="Wingdings" pitchFamily="2" charset="2"/>
              <a:buChar char="Ø"/>
            </a:pPr>
            <a:r>
              <a:rPr lang="id-ID" dirty="0" smtClean="0"/>
              <a:t>Ketentuan </a:t>
            </a:r>
            <a:r>
              <a:rPr lang="id-ID" dirty="0"/>
              <a:t>pajak untuk tujuan penyusunan laporan keuangan merupakan standar </a:t>
            </a:r>
            <a:r>
              <a:rPr lang="id-ID" dirty="0" smtClean="0"/>
              <a:t>independensi </a:t>
            </a:r>
            <a:r>
              <a:rPr lang="id-ID" dirty="0"/>
              <a:t>dari prinsip akuntansi, dalam pendekatan ini perusahaan bebas untuk menyelenggarakan pembukuan berdasarkan prinsif dan metode </a:t>
            </a:r>
            <a:r>
              <a:rPr lang="id-ID" dirty="0" smtClean="0"/>
              <a:t>akuntansi.</a:t>
            </a:r>
          </a:p>
          <a:p>
            <a:pPr>
              <a:buFont typeface="Wingdings" pitchFamily="2" charset="2"/>
              <a:buChar char="Ø"/>
            </a:pPr>
            <a:r>
              <a:rPr lang="id-ID" dirty="0" smtClean="0"/>
              <a:t>Ketentuan </a:t>
            </a:r>
            <a:r>
              <a:rPr lang="id-ID" dirty="0"/>
              <a:t>pajak merupakan sisipan terhadap standar akuntansi, pendekatan ini laporan keuangan atas dasar standar akuntansi. Tetapi preferensi di berikan kepada ketentuan pajak apabila tidak sesuai dan sejalan dengan standar akuntansi.</a:t>
            </a:r>
          </a:p>
        </p:txBody>
      </p:sp>
    </p:spTree>
    <p:extLst>
      <p:ext uri="{BB962C8B-B14F-4D97-AF65-F5344CB8AC3E}">
        <p14:creationId xmlns:p14="http://schemas.microsoft.com/office/powerpoint/2010/main" val="3856078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lgn="ctr">
              <a:buNone/>
            </a:pPr>
            <a:r>
              <a:rPr lang="id-ID" sz="3200" dirty="0" smtClean="0"/>
              <a:t>TERIMA KASIH</a:t>
            </a:r>
            <a:endParaRPr lang="id-ID" sz="3200" dirty="0"/>
          </a:p>
        </p:txBody>
      </p:sp>
    </p:spTree>
    <p:extLst>
      <p:ext uri="{BB962C8B-B14F-4D97-AF65-F5344CB8AC3E}">
        <p14:creationId xmlns:p14="http://schemas.microsoft.com/office/powerpoint/2010/main" val="46632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Pengertian Pencatatan</a:t>
            </a:r>
            <a:r>
              <a:rPr lang="id-ID" dirty="0" smtClean="0"/>
              <a:t> </a:t>
            </a:r>
          </a:p>
          <a:p>
            <a:pPr marL="0" indent="0">
              <a:buNone/>
            </a:pPr>
            <a:r>
              <a:rPr lang="id-ID" dirty="0" smtClean="0"/>
              <a:t>	Berdasarkan UU KUP Nomor 16 Tahun 2009 Pasal 28 ayat (29), Pencatatan dimaksudkan sebagai kegiatan pengumpulan data </a:t>
            </a:r>
            <a:r>
              <a:rPr lang="id-ID" smtClean="0"/>
              <a:t>secara teratur tentang </a:t>
            </a:r>
            <a:r>
              <a:rPr lang="id-ID" dirty="0" smtClean="0"/>
              <a:t>peredaran atau penerimaan bruto dan/atau penghasilan bruto sebagai dasar untuk menghitung jumlah pajak terutang termasuk penghasilan yang bukan objek pajak dan/atau yang dikenakan pajak yang bersifat final.</a:t>
            </a:r>
            <a:endParaRPr lang="id-ID" dirty="0"/>
          </a:p>
        </p:txBody>
      </p:sp>
    </p:spTree>
    <p:extLst>
      <p:ext uri="{BB962C8B-B14F-4D97-AF65-F5344CB8AC3E}">
        <p14:creationId xmlns:p14="http://schemas.microsoft.com/office/powerpoint/2010/main" val="3764411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b="1" dirty="0" smtClean="0"/>
              <a:t>Kewajiban Pembukuan</a:t>
            </a:r>
          </a:p>
          <a:p>
            <a:pPr>
              <a:buNone/>
            </a:pPr>
            <a:r>
              <a:rPr lang="id-ID" dirty="0" smtClean="0"/>
              <a:t>	Dalam UU KUP Nomor 16 Tahun 2009 Pasal </a:t>
            </a:r>
            <a:r>
              <a:rPr lang="id-ID" smtClean="0"/>
              <a:t>28 ayat </a:t>
            </a:r>
            <a:r>
              <a:rPr lang="id-ID" dirty="0" smtClean="0"/>
              <a:t>(1) menyatakan bahwa WP orang pribadi yang melakukan kegiatan usaha/pekerjaan bebas dan WP badan di Indonesia wajib menyelenggarakan pembukuan. </a:t>
            </a:r>
          </a:p>
          <a:p>
            <a:r>
              <a:rPr lang="id-ID" b="1" i="1" dirty="0" smtClean="0"/>
              <a:t>Syarat menyelenggarakan pembukuan</a:t>
            </a:r>
          </a:p>
          <a:p>
            <a:pPr marL="457200" indent="-457200">
              <a:buFont typeface="Wingdings" pitchFamily="2" charset="2"/>
              <a:buChar char="ü"/>
            </a:pPr>
            <a:r>
              <a:rPr lang="id-ID" dirty="0" smtClean="0"/>
              <a:t>Pembukuan haruslah diselenggarakan dengan memperhatikan iktikad baik dan mencerminkan keadaan/kegiatan usaha yang sebenarnya </a:t>
            </a:r>
            <a:r>
              <a:rPr lang="id-ID" i="1" dirty="0" smtClean="0"/>
              <a:t>(full disclosure)</a:t>
            </a:r>
            <a:r>
              <a:rPr lang="id-ID" dirty="0" smtClean="0"/>
              <a:t>.</a:t>
            </a:r>
          </a:p>
          <a:p>
            <a:pPr marL="457200" indent="-457200">
              <a:buFont typeface="Wingdings" pitchFamily="2" charset="2"/>
              <a:buChar char="ü"/>
            </a:pPr>
            <a:r>
              <a:rPr lang="id-ID" dirty="0" smtClean="0"/>
              <a:t>Pembukuan harus diselenggarakan di Indonesia dengan menggunakan huruf latin, angka Arab, satuan mata uang rupiah, dan disusun dalam bahasa Indonesia/dalam bahasa asing yang diizinkan oleh Menteri Keuangan.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10000"/>
          </a:bodyPr>
          <a:lstStyle/>
          <a:p>
            <a:pPr>
              <a:buFont typeface="Wingdings" pitchFamily="2" charset="2"/>
              <a:buChar char="ü"/>
            </a:pPr>
            <a:r>
              <a:rPr lang="id-ID" dirty="0" smtClean="0"/>
              <a:t>Pembukuan diselenggarakan dengan prinsip taat asas </a:t>
            </a:r>
            <a:r>
              <a:rPr lang="id-ID" i="1" dirty="0" smtClean="0"/>
              <a:t>(consistency)</a:t>
            </a:r>
          </a:p>
          <a:p>
            <a:pPr>
              <a:buFont typeface="Wingdings" pitchFamily="2" charset="2"/>
              <a:buChar char="ü"/>
            </a:pPr>
            <a:r>
              <a:rPr lang="id-ID" dirty="0" smtClean="0"/>
              <a:t>Perubahan terhadap metode pembukuan dan/atau tahun buku harus mendapat persetujuan Direktorat Jenderal Pajak (DJP).</a:t>
            </a:r>
          </a:p>
          <a:p>
            <a:pPr>
              <a:buFont typeface="Wingdings" pitchFamily="2" charset="2"/>
              <a:buChar char="ü"/>
            </a:pPr>
            <a:r>
              <a:rPr lang="id-ID" dirty="0" smtClean="0"/>
              <a:t>Pembukuan yang diselenggarakan sekurang-kurangnya terdiri atas catatan mengenai harta, kewajiban, modal, penghasilan dan biaya, serta penjualan dan pembelian, sehingga dapat dihitung besarnya pajak terutang.</a:t>
            </a:r>
          </a:p>
          <a:p>
            <a:pPr>
              <a:buFont typeface="Wingdings" pitchFamily="2" charset="2"/>
              <a:buChar char="ü"/>
            </a:pPr>
            <a:r>
              <a:rPr lang="id-ID" dirty="0" smtClean="0"/>
              <a:t>Buku, catatan, dan dokumen yang menjadi dasar pembukuan dan dokumen lain, termasuk hasil pegelolaan data dari pembukuan yang dikelola secara elektronik atau secara program aplikasi online, wajib disimpan selama 10 tahun di Indonesia yaitu di tempat kegiatan atau tempat tinggal WP orang pribadi, atau di tempat kedudukan WP badan.</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marL="0" indent="0"/>
            <a:r>
              <a:rPr lang="id-ID" dirty="0" smtClean="0"/>
              <a:t> </a:t>
            </a:r>
            <a:r>
              <a:rPr lang="id-ID" b="1" dirty="0" smtClean="0"/>
              <a:t>Kewajiban Pencatatan</a:t>
            </a:r>
            <a:r>
              <a:rPr lang="id-ID" dirty="0" smtClean="0"/>
              <a:t>	</a:t>
            </a:r>
          </a:p>
          <a:p>
            <a:pPr marL="0" indent="0">
              <a:buNone/>
            </a:pPr>
            <a:r>
              <a:rPr lang="id-ID" dirty="0" smtClean="0"/>
              <a:t>Peraturan Menteri Kuangan Nomor 197/PMK.03/2007 tentang bentuk dan tata cara pencatatan bagi WP orang pribadi mengatur kewajiban pencatatan. WP orang pribadi diwajibkan menyelenggarakan pencatatan, yaitu:</a:t>
            </a:r>
          </a:p>
          <a:p>
            <a:pPr marL="457200" indent="-457200">
              <a:buFont typeface="+mj-lt"/>
              <a:buAutoNum type="arabicPeriod"/>
            </a:pPr>
            <a:r>
              <a:rPr lang="id-ID" dirty="0" smtClean="0"/>
              <a:t>WP orang pribadi yang melakukan kegiatan usaha atau pekerjaan bebas yang sesuai dengan ketentuan perundang-undangan perpajakan diperbolehkan menghitung penghasilannya dengan menggunakan Norma Penghitungan Penghasilan Netto; dan</a:t>
            </a:r>
          </a:p>
          <a:p>
            <a:pPr marL="457200" indent="-457200">
              <a:buFont typeface="+mj-lt"/>
              <a:buAutoNum type="arabicPeriod"/>
            </a:pPr>
            <a:r>
              <a:rPr lang="id-ID" dirty="0" smtClean="0"/>
              <a:t>WP orang pribadi yang tidak melakukan kegiatan usaha dan pekerjaan bebas.</a:t>
            </a:r>
            <a:endParaRPr lang="id-ID" dirty="0"/>
          </a:p>
        </p:txBody>
      </p:sp>
    </p:spTree>
    <p:extLst>
      <p:ext uri="{BB962C8B-B14F-4D97-AF65-F5344CB8AC3E}">
        <p14:creationId xmlns:p14="http://schemas.microsoft.com/office/powerpoint/2010/main" val="607844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marL="0" indent="0"/>
            <a:r>
              <a:rPr lang="id-ID" dirty="0" smtClean="0"/>
              <a:t> </a:t>
            </a:r>
            <a:r>
              <a:rPr lang="id-ID" b="1" i="1" dirty="0" smtClean="0"/>
              <a:t>Syarat menyelenggarkan pencatatan</a:t>
            </a:r>
          </a:p>
          <a:p>
            <a:pPr>
              <a:buFont typeface="Arial" pitchFamily="34" charset="0"/>
              <a:buChar char="•"/>
            </a:pPr>
            <a:r>
              <a:rPr lang="id-ID" dirty="0" smtClean="0"/>
              <a:t>Pencatatan harus diselenggarakan secara teratur dan mencerminkan keadaan yang sebenarnya dengan menggunakan huruf latin, angka arab, satuan mata uang rupiah dan disusun dalam bahasa indonesia.</a:t>
            </a:r>
          </a:p>
          <a:p>
            <a:pPr>
              <a:buFont typeface="Arial" pitchFamily="34" charset="0"/>
              <a:buChar char="•"/>
            </a:pPr>
            <a:r>
              <a:rPr lang="id-ID" dirty="0" smtClean="0"/>
              <a:t>Pencatatan dalam satu tahun harus diselenggarakan secara kronologis.</a:t>
            </a:r>
          </a:p>
          <a:p>
            <a:pPr>
              <a:buFont typeface="Arial" pitchFamily="34" charset="0"/>
              <a:buChar char="•"/>
            </a:pPr>
            <a:r>
              <a:rPr lang="id-ID" dirty="0" smtClean="0"/>
              <a:t>Catatan dan dokumen yang menjadi dasar pencatatan harus disimpan di tempat tinggal WP atau tempat kegiatan usaha atau pekerjaan bebas dilakukan selama 10 tahun.</a:t>
            </a:r>
            <a:endParaRPr lang="id-ID" dirty="0"/>
          </a:p>
        </p:txBody>
      </p:sp>
    </p:spTree>
    <p:extLst>
      <p:ext uri="{BB962C8B-B14F-4D97-AF65-F5344CB8AC3E}">
        <p14:creationId xmlns:p14="http://schemas.microsoft.com/office/powerpoint/2010/main" val="9801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10000"/>
          </a:bodyPr>
          <a:lstStyle/>
          <a:p>
            <a:pPr>
              <a:buFont typeface="Arial" pitchFamily="34" charset="0"/>
              <a:buChar char="•"/>
            </a:pPr>
            <a:r>
              <a:rPr lang="id-ID" dirty="0" smtClean="0"/>
              <a:t>Pencatatan harus dapat menggambarkan, antara lain:</a:t>
            </a:r>
          </a:p>
          <a:p>
            <a:pPr marL="457200" indent="-457200">
              <a:buFont typeface="+mj-lt"/>
              <a:buAutoNum type="alphaLcParenR"/>
            </a:pPr>
            <a:r>
              <a:rPr lang="id-ID" dirty="0" smtClean="0"/>
              <a:t>Peredaran atau penerimaan bruto dan/atau jumlah penghasilan bruto yang diterima dan/atau diperoleh;</a:t>
            </a:r>
          </a:p>
          <a:p>
            <a:pPr marL="457200" indent="-457200">
              <a:buFont typeface="+mj-lt"/>
              <a:buAutoNum type="alphaLcParenR"/>
            </a:pPr>
            <a:r>
              <a:rPr lang="id-ID" dirty="0" smtClean="0"/>
              <a:t>Penghasilan yang bukan objek pajak dan/atau penghasilan yang pengenaan pajaknya bersifat final.</a:t>
            </a:r>
          </a:p>
          <a:p>
            <a:pPr>
              <a:buFont typeface="Arial" pitchFamily="34" charset="0"/>
              <a:buChar char="•"/>
            </a:pPr>
            <a:r>
              <a:rPr lang="id-ID" dirty="0" smtClean="0"/>
              <a:t>WP yang mempunyai lebih dari satu jenis usaha dan/atau tempat usaha pencatatan harus dapat menggambarkan secara jelas untuk masing-masing jenis usaha dan/atau tempat usaha yang bersangkutan.</a:t>
            </a:r>
          </a:p>
          <a:p>
            <a:pPr>
              <a:buFont typeface="Arial" pitchFamily="34" charset="0"/>
              <a:buChar char="•"/>
            </a:pPr>
            <a:r>
              <a:rPr lang="id-ID" dirty="0" smtClean="0"/>
              <a:t>WP yang diwajibkan menyelenggarakan pencatatan (perhatikan Peraturan Menteri Keuangan Nomor 197/PMK.03/2007) sesuai persyaratan bahwa pencatatannya harus menggambarkan seperti diuraikan pada butir 4 diatas diharuskan pula menyelenggarakan pencatatan atas harta dan kewajiban.</a:t>
            </a:r>
          </a:p>
        </p:txBody>
      </p:sp>
    </p:spTree>
    <p:extLst>
      <p:ext uri="{BB962C8B-B14F-4D97-AF65-F5344CB8AC3E}">
        <p14:creationId xmlns:p14="http://schemas.microsoft.com/office/powerpoint/2010/main" val="310946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b="1" dirty="0" smtClean="0"/>
              <a:t>Hubungan akuntansi komersial dengan akuntansi pajak</a:t>
            </a:r>
          </a:p>
          <a:p>
            <a:pPr marL="0" indent="0">
              <a:buNone/>
            </a:pPr>
            <a:r>
              <a:rPr lang="id-ID" dirty="0"/>
              <a:t>	T</a:t>
            </a:r>
            <a:r>
              <a:rPr lang="id-ID" dirty="0" smtClean="0"/>
              <a:t>ujuan akuntansi komersial adalah menyediakan informasi yang menyangkut posisi keuangan, kinerja, serta perubahan posisi keuangan suatu perusahaan yang bermanfaat bagi sejumlah besar pengguna laporan keuangan dalam pengambil keputusan ekonomi.</a:t>
            </a:r>
          </a:p>
          <a:p>
            <a:pPr marL="0" indent="0">
              <a:buNone/>
            </a:pPr>
            <a:r>
              <a:rPr lang="id-ID" dirty="0"/>
              <a:t>	</a:t>
            </a:r>
            <a:r>
              <a:rPr lang="id-ID" dirty="0" smtClean="0"/>
              <a:t>Tujuan utama pelaporan keuangan fiskal adalah menyajikan informasi yang digunakan sebagai bahan menghitung pajak terutang berdasarkan laporan keuangan yang disusun oleh perusahaan.</a:t>
            </a:r>
            <a:endParaRPr lang="id-ID" dirty="0"/>
          </a:p>
        </p:txBody>
      </p:sp>
    </p:spTree>
    <p:extLst>
      <p:ext uri="{BB962C8B-B14F-4D97-AF65-F5344CB8AC3E}">
        <p14:creationId xmlns:p14="http://schemas.microsoft.com/office/powerpoint/2010/main" val="804540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697</Words>
  <Application>Microsoft Office PowerPoint</Application>
  <PresentationFormat>On-screen Show (4:3)</PresentationFormat>
  <Paragraphs>86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Pembukuan dan Pencatatan &amp; Laporan Keuangan Fiskal</vt:lpstr>
      <vt:lpstr>Pembukuan dan Pencatatan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Laporan Keuangan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Pembukuan dan Pencatatan &amp; Laporan Keuangan Fiskal</dc:title>
  <dc:creator>ASUS</dc:creator>
  <cp:lastModifiedBy>ASUS</cp:lastModifiedBy>
  <cp:revision>56</cp:revision>
  <dcterms:created xsi:type="dcterms:W3CDTF">2016-02-29T02:37:25Z</dcterms:created>
  <dcterms:modified xsi:type="dcterms:W3CDTF">2017-03-06T08:21:13Z</dcterms:modified>
</cp:coreProperties>
</file>